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11"/>
  </p:notesMasterIdLst>
  <p:sldIdLst>
    <p:sldId id="256" r:id="rId2"/>
    <p:sldId id="267" r:id="rId3"/>
    <p:sldId id="272" r:id="rId4"/>
    <p:sldId id="269" r:id="rId5"/>
    <p:sldId id="259" r:id="rId6"/>
    <p:sldId id="263" r:id="rId7"/>
    <p:sldId id="270" r:id="rId8"/>
    <p:sldId id="265" r:id="rId9"/>
    <p:sldId id="27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D7FF"/>
    <a:srgbClr val="B6DDE8"/>
    <a:srgbClr val="89E0FF"/>
    <a:srgbClr val="B6F5F8"/>
    <a:srgbClr val="A9EEF1"/>
    <a:srgbClr val="85E6EB"/>
    <a:srgbClr val="53D2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86" autoAdjust="0"/>
  </p:normalViewPr>
  <p:slideViewPr>
    <p:cSldViewPr>
      <p:cViewPr varScale="1">
        <p:scale>
          <a:sx n="77" d="100"/>
          <a:sy n="77" d="100"/>
        </p:scale>
        <p:origin x="-102" y="-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1992" y="-120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C0BA-EE93-4928-97E4-838814214786}" type="datetimeFigureOut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D9DFD-B6BE-4E82-A7B6-4520A876FE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3450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3D9DFD-B6BE-4E82-A7B6-4520A876FE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60611-235A-4B86-8A5C-22F579C1E259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6666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0C164-85F8-47C3-946A-245FA16BDE50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0103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DA753-BC61-4B6F-A797-32BC23CAADB5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09206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D3E6F-70B5-42CA-8565-7B0D42C17E98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852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868B-E462-47E3-9845-31AE05D60214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269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7948-E307-49F3-AE72-11B67DFDC3DB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8911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8F4FC-20B3-4BA4-8C9D-0BFE02A68E02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4365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2E4D2-CDF3-429D-BC63-4657C21945D2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8579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05A3A-A3E3-4201-BCFB-87B8C8D49EE8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454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1BBE1-0576-40D6-A44B-78C438B70A43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560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1DE90-9F3D-4579-9300-AB81619127AA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900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0951-5232-4C10-BE4D-6DE7D3AEE611}" type="datetime1">
              <a:rPr lang="ru-RU" smtClean="0"/>
              <a:pPr/>
              <a:t>07.05.2019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39A12-5843-4601-B688-80C3638BC7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916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8136904" cy="583264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Контрольно-ревизионной службы Совета депутатов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внешней проверки отчета об исполнении бюджета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Железногорск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2018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100391" y="116632"/>
            <a:ext cx="789319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2085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388424" cy="548680"/>
          </a:xfrm>
        </p:spPr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бюджета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Железногорск за период 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2013-2018 годов, млн.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7536965"/>
              </p:ext>
            </p:extLst>
          </p:nvPr>
        </p:nvGraphicFramePr>
        <p:xfrm>
          <a:off x="359023" y="1052736"/>
          <a:ext cx="8700095" cy="547011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2737"/>
                <a:gridCol w="1008112"/>
                <a:gridCol w="1080120"/>
                <a:gridCol w="1080120"/>
                <a:gridCol w="1102742"/>
                <a:gridCol w="1224136"/>
                <a:gridCol w="1152128"/>
              </a:tblGrid>
              <a:tr h="720080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2013г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2014г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2015г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2016г.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2017г.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2018г.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675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3 386 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5 330 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3 608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3 882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3 518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3 652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05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993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1405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3 481 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5 328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3 642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3 858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3 494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1405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68%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91%</a:t>
                      </a:r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30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43602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-96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-34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43602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Инфляция в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6,5 %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11,4%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12,9%</a:t>
                      </a:r>
                      <a:endParaRPr lang="ru-RU" sz="2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88425" y="0"/>
            <a:ext cx="75557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604448" y="6380946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2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4328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88424" cy="548680"/>
          </a:xfrm>
        </p:spPr>
        <p:txBody>
          <a:bodyPr>
            <a:noAutofit/>
          </a:bodyPr>
          <a:lstStyle/>
          <a:p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основных параметров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местного бюджета без учета компенсации выпадающих доходов организаций ЖКХ, млн.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7536965"/>
              </p:ext>
            </p:extLst>
          </p:nvPr>
        </p:nvGraphicFramePr>
        <p:xfrm>
          <a:off x="359023" y="1052737"/>
          <a:ext cx="8389441" cy="50858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13482"/>
                <a:gridCol w="1647567"/>
                <a:gridCol w="1800200"/>
                <a:gridCol w="1728192"/>
              </a:tblGrid>
              <a:tr h="66353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2016г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3 194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3 376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534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105,8%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26534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3 169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3 351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3 519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6534">
                <a:tc>
                  <a:txBody>
                    <a:bodyPr/>
                    <a:lstStyle/>
                    <a:p>
                      <a:pPr algn="r" fontAlgn="b"/>
                      <a:r>
                        <a:rPr lang="ru-RU" sz="28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роста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28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105,0%</a:t>
                      </a:r>
                      <a:endParaRPr lang="ru-RU" sz="2800" b="0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7296"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200" b="0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69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 (-) 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профицит</a:t>
                      </a:r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(+)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 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9503">
                <a:tc>
                  <a:txBody>
                    <a:bodyPr/>
                    <a:lstStyle/>
                    <a:p>
                      <a:pPr algn="l" fontAlgn="b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Инфляция в РФ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5,4%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4,3%</a:t>
                      </a:r>
                      <a:endParaRPr lang="ru-RU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" name="Рисунок 3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88425" y="0"/>
            <a:ext cx="755576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495928" y="6380946"/>
            <a:ext cx="64807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3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4328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48680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налоговых и неналоговых доходов бюджетов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отдельных городских округов Красноярского края в 2016-2017 г.г., млн. руб. 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533773" y="0"/>
            <a:ext cx="61022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2723439"/>
              </p:ext>
            </p:extLst>
          </p:nvPr>
        </p:nvGraphicFramePr>
        <p:xfrm>
          <a:off x="179512" y="908722"/>
          <a:ext cx="8784975" cy="5355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6315"/>
                <a:gridCol w="1379459"/>
                <a:gridCol w="1597268"/>
                <a:gridCol w="1669871"/>
                <a:gridCol w="1452062"/>
              </a:tblGrid>
              <a:tr h="32492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23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городских округов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Собственные доходы 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Абсолютное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2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Относит.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464"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</a:t>
                      </a:r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b"/>
                      <a:endParaRPr lang="ru-RU" sz="1200" b="1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Железногорск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1 013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1 074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6,0%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ЗАТО Зеленогорск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516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560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8,5%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Красноярск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13 795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14 575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781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5,7%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Норильск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7 617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7 502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-115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-1,5%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Ачинск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1 026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941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-85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-8,3%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Канск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586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534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-52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-8,9%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23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Лесосибирск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467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562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20,2%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3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Минусинск</a:t>
                      </a:r>
                      <a:endParaRPr lang="ru-RU" sz="23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384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412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28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7,4%</a:t>
                      </a:r>
                      <a:endParaRPr lang="ru-RU" sz="23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7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городским округам края</a:t>
                      </a:r>
                      <a:endParaRPr lang="ru-RU" sz="23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26 951</a:t>
                      </a:r>
                      <a:endParaRPr lang="ru-RU" sz="23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27 704</a:t>
                      </a:r>
                      <a:endParaRPr lang="ru-RU" sz="23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753</a:t>
                      </a:r>
                      <a:endParaRPr lang="ru-RU" sz="23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1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2,8%</a:t>
                      </a:r>
                      <a:endParaRPr lang="ru-RU" sz="2300" b="1" i="1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77752">
                <a:tc>
                  <a:txBody>
                    <a:bodyPr/>
                    <a:lstStyle/>
                    <a:p>
                      <a:pPr algn="l" fontAlgn="b"/>
                      <a:r>
                        <a:rPr lang="ru-RU" sz="23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всем </a:t>
                      </a:r>
                      <a:r>
                        <a:rPr lang="ru-RU" sz="23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 края</a:t>
                      </a:r>
                      <a:endParaRPr lang="ru-RU" sz="23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37 410</a:t>
                      </a:r>
                      <a:endParaRPr lang="ru-RU" sz="2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38 997</a:t>
                      </a:r>
                      <a:endParaRPr lang="ru-RU" sz="2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1 587</a:t>
                      </a:r>
                      <a:endParaRPr lang="ru-RU" sz="2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300" b="1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4,2%</a:t>
                      </a:r>
                      <a:endParaRPr lang="ru-RU" sz="2300" b="1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8424" y="6237312"/>
            <a:ext cx="5760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4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38022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920880" cy="72008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динамика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бюджета ЗАТО Железногорск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2017-2018 г.г., млн.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77592172"/>
              </p:ext>
            </p:extLst>
          </p:nvPr>
        </p:nvGraphicFramePr>
        <p:xfrm>
          <a:off x="251520" y="690178"/>
          <a:ext cx="8712968" cy="581118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536504"/>
                <a:gridCol w="1008112"/>
                <a:gridCol w="1008112"/>
                <a:gridCol w="936104"/>
                <a:gridCol w="1224136"/>
              </a:tblGrid>
              <a:tr h="43456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групп доходов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</a:t>
                      </a:r>
                      <a:r>
                        <a:rPr lang="ru-RU" sz="17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17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1" i="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75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75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</a:t>
                      </a:r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Относ. </a:t>
                      </a:r>
                      <a:r>
                        <a:rPr lang="ru-RU" sz="175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</a:t>
                      </a:r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75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841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7,4%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</a:t>
                      </a:r>
                      <a:r>
                        <a:rPr lang="ru-RU" sz="175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-0,7%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Итого</a:t>
                      </a:r>
                      <a:r>
                        <a:rPr lang="ru-RU" sz="2000" b="1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с территории ЗАТО 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1 013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1 074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1 010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-83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-8,1%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43,9%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1 254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1 272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1,4%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35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-100%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безвозмездных </a:t>
                      </a:r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поступлений от 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других бюджетов,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2 505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2 543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в</a:t>
                      </a:r>
                      <a:r>
                        <a:rPr lang="ru-RU" sz="1750" b="1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на компенсацию выпадающих </a:t>
                      </a:r>
                    </a:p>
                    <a:p>
                      <a:pPr algn="ctr" fontAlgn="b"/>
                      <a:r>
                        <a:rPr lang="ru-RU" sz="1750" b="1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организаций ЖКХ</a:t>
                      </a:r>
                      <a:endParaRPr lang="ru-RU" sz="17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5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</a:t>
                      </a:r>
                      <a:endParaRPr lang="ru-RU" sz="17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5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ru-RU" sz="17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5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</a:t>
                      </a:r>
                      <a:endParaRPr lang="ru-RU" sz="17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75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-43,1%</a:t>
                      </a:r>
                      <a:endParaRPr lang="ru-RU" sz="175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14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возврата организациями субсидий,</a:t>
                      </a:r>
                      <a:r>
                        <a:rPr lang="ru-RU" sz="1750" b="0" i="0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субвенций прошлых лет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47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</a:t>
                      </a:r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краевой бюджет остатков </a:t>
                      </a:r>
                      <a:r>
                        <a:rPr lang="ru-RU" sz="17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субсидий, субвенций и иных МБТ прошлых лет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-9</a:t>
                      </a:r>
                      <a:endParaRPr lang="ru-RU" sz="175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75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47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ДОХОДОВ,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3 518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3 652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3,8%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4763">
                <a:tc>
                  <a:txBody>
                    <a:bodyPr/>
                    <a:lstStyle/>
                    <a:p>
                      <a:pPr algn="l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1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без учета компенсации выпадающих доходов организаций ЖКХ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3 376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3 571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195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5,8%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604448" y="0"/>
            <a:ext cx="429279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8603432" y="6453336"/>
            <a:ext cx="54056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5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90020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892480" cy="922114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планов по доходам бюджета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Железногорск в 2018 году,   млн.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22197313"/>
              </p:ext>
            </p:extLst>
          </p:nvPr>
        </p:nvGraphicFramePr>
        <p:xfrm>
          <a:off x="179512" y="908726"/>
          <a:ext cx="8712968" cy="56584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2528"/>
                <a:gridCol w="1440160"/>
                <a:gridCol w="1152128"/>
                <a:gridCol w="1368152"/>
              </a:tblGrid>
              <a:tr h="80409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групп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8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2018г</a:t>
                      </a:r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18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уточненного плана</a:t>
                      </a:r>
                      <a:endParaRPr lang="ru-RU" sz="18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с территории ЗАТО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1 065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1 074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927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343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1 298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1 272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761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lang="ru-RU" sz="20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безмезд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др. бюджетов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2 576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2 543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возврата  организациями субсидий, субвенций прошлых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13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Возврат </a:t>
                      </a:r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краевой бюджет остатков субсидий, субвенций </a:t>
                      </a:r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иных МТБ прошлых лет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981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7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</a:t>
                      </a:r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ДОХОДОВ,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3 676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3 652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9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т. ч. без учета компенсации выпадающих </a:t>
                      </a:r>
                    </a:p>
                    <a:p>
                      <a:pPr algn="l" fontAlgn="b"/>
                      <a:r>
                        <a:rPr lang="ru-RU" sz="18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доходов организаций ЖКХ</a:t>
                      </a:r>
                      <a:endParaRPr lang="ru-RU" sz="18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3 569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3 571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60432" y="0"/>
            <a:ext cx="683568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351912" y="6453336"/>
            <a:ext cx="79208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6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232250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51520" y="0"/>
            <a:ext cx="8507288" cy="810344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Структурная динамика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бюджета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Железногорск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2017-2018 г.г., млн.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50465556"/>
              </p:ext>
            </p:extLst>
          </p:nvPr>
        </p:nvGraphicFramePr>
        <p:xfrm>
          <a:off x="179513" y="908720"/>
          <a:ext cx="8784975" cy="558588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3992"/>
                <a:gridCol w="1335316"/>
                <a:gridCol w="1265036"/>
                <a:gridCol w="1335316"/>
                <a:gridCol w="1335315"/>
              </a:tblGrid>
              <a:tr h="3109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2017г</a:t>
                      </a:r>
                      <a:r>
                        <a:rPr lang="ru-RU" sz="19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19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</a:t>
                      </a:r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9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</a:t>
                      </a:r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Относ. </a:t>
                      </a:r>
                      <a:r>
                        <a:rPr lang="ru-RU" sz="1900" b="1" i="0" u="none" strike="noStrike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</a:t>
                      </a:r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369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и правоохранительная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21,1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1,2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хозяйство,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372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-112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-30%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8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9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без учета компенсации </a:t>
                      </a:r>
                    </a:p>
                    <a:p>
                      <a:pPr algn="ctr" fontAlgn="b"/>
                      <a:r>
                        <a:rPr lang="ru-RU" sz="19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  ЖКХ</a:t>
                      </a:r>
                      <a:endParaRPr lang="ru-RU" sz="19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-51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-22%</a:t>
                      </a:r>
                      <a:endParaRPr lang="ru-RU" sz="20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1 845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1 978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кинематография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165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2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</a:t>
                      </a:r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15,7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ru-RU" sz="19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848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2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93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9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РАСХОДОВ,</a:t>
                      </a:r>
                      <a:endParaRPr lang="ru-RU" sz="1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3 494</a:t>
                      </a:r>
                      <a:endParaRPr lang="ru-RU" sz="2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</a:t>
                      </a:r>
                      <a:endParaRPr lang="ru-RU" sz="2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</a:t>
                      </a:r>
                      <a:endParaRPr lang="ru-RU" sz="2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2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ru-RU" sz="22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86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b="1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19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без учета компенсации </a:t>
                      </a:r>
                    </a:p>
                    <a:p>
                      <a:pPr algn="ctr" fontAlgn="b"/>
                      <a:r>
                        <a:rPr lang="ru-RU" sz="19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организациям  ЖКХ</a:t>
                      </a:r>
                      <a:endParaRPr lang="ru-RU" sz="19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3 351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3 519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168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Рисунок 6" descr="C:\Documents and Settings\Vinokurova\Рабочий стол\Новый бланк благодарности\Эмблемы города\2.png"/>
          <p:cNvPicPr/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532440" y="44624"/>
            <a:ext cx="501287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388424" y="6453336"/>
            <a:ext cx="10436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dirty="0" smtClean="0"/>
              <a:t>7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203163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02824" cy="531440"/>
          </a:xfrm>
        </p:spPr>
        <p:txBody>
          <a:bodyPr>
            <a:normAutofit fontScale="90000"/>
          </a:bodyPr>
          <a:lstStyle/>
          <a:p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исполнения планов по  расходам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  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ЗАТО Железногорск в 2018 году,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30884175"/>
              </p:ext>
            </p:extLst>
          </p:nvPr>
        </p:nvGraphicFramePr>
        <p:xfrm>
          <a:off x="179512" y="836709"/>
          <a:ext cx="8640960" cy="584118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392"/>
                <a:gridCol w="1224136"/>
                <a:gridCol w="1296144"/>
                <a:gridCol w="1296144"/>
                <a:gridCol w="1296144"/>
              </a:tblGrid>
              <a:tr h="78756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расходов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Уточненный план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  <a:endParaRPr lang="ru-RU" sz="1600" b="1" i="0" u="none" strike="noStrike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2018г</a:t>
                      </a:r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  от уточнен. плана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Выполнение </a:t>
                      </a:r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уточненного плана</a:t>
                      </a:r>
                      <a:endParaRPr lang="ru-RU" sz="16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30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 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 деятельность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хозяйство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84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16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без учета компенсации организациям ЖКХ</a:t>
                      </a:r>
                      <a:endParaRPr lang="ru-RU" sz="1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</a:t>
                      </a:r>
                      <a:endParaRPr lang="ru-RU" sz="1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</a:t>
                      </a:r>
                      <a:endParaRPr lang="ru-RU" sz="1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-41</a:t>
                      </a:r>
                      <a:endParaRPr lang="ru-RU" sz="1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81%</a:t>
                      </a:r>
                      <a:endParaRPr lang="ru-RU" sz="16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кинематография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327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-38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политика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174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825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</a:t>
                      </a:r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информации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17,9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17,3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-0,6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97%</a:t>
                      </a:r>
                      <a:endParaRPr lang="ru-RU" sz="16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0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ru-RU" sz="1000" b="0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75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3 764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3 600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-164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20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8418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1" i="1" u="none" strike="noStrike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ru-RU" sz="20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т. ч. без учета компенсации  организациям ЖКХ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3 658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3 519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-139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2400" b="1" i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96%</a:t>
                      </a:r>
                      <a:endParaRPr lang="ru-RU" sz="2400" b="1" i="1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460432" y="0"/>
            <a:ext cx="683568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/>
          <a:lstStyle/>
          <a:p>
            <a:fld id="{B8E39A12-5843-4601-B688-80C3638BC7D1}" type="slidenum">
              <a:rPr lang="ru-RU" sz="2500" smtClean="0">
                <a:solidFill>
                  <a:schemeClr val="tx1"/>
                </a:solidFill>
              </a:rPr>
              <a:pPr/>
              <a:t>8</a:t>
            </a:fld>
            <a:endParaRPr lang="ru-RU" sz="2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84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:\Documents and Settings\Vinokurova\Рабочий стол\Новый бланк благодарности\Эмблемы города\2.png"/>
          <p:cNvPicPr/>
          <p:nvPr/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354681" y="0"/>
            <a:ext cx="789319" cy="980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619672" y="188640"/>
            <a:ext cx="5976664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500" b="1" u="sng" dirty="0" smtClean="0"/>
              <a:t> ОСНОВНЫЕ ВЫВОДЫ И ПРЕДЛОЖЕНИЯ </a:t>
            </a:r>
          </a:p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804248" y="6309320"/>
            <a:ext cx="2133600" cy="365125"/>
          </a:xfrm>
        </p:spPr>
        <p:txBody>
          <a:bodyPr/>
          <a:lstStyle/>
          <a:p>
            <a:fld id="{B8E39A12-5843-4601-B688-80C3638BC7D1}" type="slidenum">
              <a:rPr lang="ru-RU" sz="2500" smtClean="0">
                <a:solidFill>
                  <a:schemeClr val="tx1"/>
                </a:solidFill>
              </a:rPr>
              <a:pPr/>
              <a:t>9</a:t>
            </a:fld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764704"/>
            <a:ext cx="8568952" cy="2380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ru-RU" sz="2400" b="1" dirty="0" smtClean="0"/>
              <a:t>        </a:t>
            </a:r>
            <a:r>
              <a:rPr lang="ru-RU" sz="2500" b="1" dirty="0" smtClean="0"/>
              <a:t>Бюджетные приоритеты 2018 года:</a:t>
            </a:r>
          </a:p>
          <a:p>
            <a:pPr lvl="0" algn="just">
              <a:defRPr/>
            </a:pPr>
            <a:r>
              <a:rPr lang="ru-RU" sz="2500" b="1" dirty="0" smtClean="0"/>
              <a:t> - опережающее  развитие отраслей образования, физической культуры  и спорта, социальной политики и средств массовой информации,</a:t>
            </a:r>
          </a:p>
          <a:p>
            <a:pPr lvl="0" algn="just">
              <a:defRPr/>
            </a:pPr>
            <a:r>
              <a:rPr lang="ru-RU" sz="2500" b="1" dirty="0" smtClean="0"/>
              <a:t> - а также общегосударственных вопросов, национальной безопасности и правоохранительной деятельности.</a:t>
            </a:r>
            <a:endParaRPr lang="ru-RU" sz="2500" dirty="0" smtClean="0"/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3284984"/>
            <a:ext cx="86409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lvl="0" algn="just" defTabSz="6223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defRPr/>
            </a:pPr>
            <a:r>
              <a:rPr lang="ru-RU" sz="2500" b="1" dirty="0" smtClean="0"/>
              <a:t>        По результатам проведенной проверки отчета об исполнении местного бюджета за 2018 год Контрольно-ревизионная </a:t>
            </a:r>
            <a:r>
              <a:rPr lang="ru-RU" sz="2400" b="1" dirty="0" smtClean="0"/>
              <a:t>служба</a:t>
            </a:r>
            <a:r>
              <a:rPr lang="ru-RU" sz="2500" b="1" dirty="0" smtClean="0"/>
              <a:t> рекомендует его к утверждению Советом депутатов ЗАТО г. Железногорск .</a:t>
            </a:r>
            <a:endParaRPr lang="ru-RU" sz="2500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4941168"/>
            <a:ext cx="856895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400" b="1" dirty="0" smtClean="0"/>
              <a:t>        </a:t>
            </a:r>
            <a:r>
              <a:rPr lang="ru-RU" sz="2500" b="1" dirty="0" smtClean="0"/>
              <a:t>Основной задачей органов местного самоуправления является усиление контроля за эффективностью использования бюджетных и имущественных ресурсов.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xmlns="" val="46194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TM01859868[[fn=Термический]]</Template>
  <TotalTime>6554</TotalTime>
  <Words>934</Words>
  <Application>Microsoft Office PowerPoint</Application>
  <PresentationFormat>Экран (4:3)</PresentationFormat>
  <Paragraphs>414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ЗАКЛЮЧЕНИЕ Контрольно-ревизионной службы Совета депутатов по результатам внешней проверки отчета об исполнении бюджета  ЗАТО Железногорск за 2018 год </vt:lpstr>
      <vt:lpstr> Динамика основных параметров бюджета  ЗАТО Железногорск за период  2013-2018 годов, млн. руб.</vt:lpstr>
      <vt:lpstr> Динамика основных параметров местного бюджета без учета компенсации выпадающих доходов организаций ЖКХ, млн. руб. </vt:lpstr>
      <vt:lpstr> Динамика налоговых и неналоговых доходов бюджетов  отдельных городских округов Красноярского края в 2016-2017 г.г., млн. руб. </vt:lpstr>
      <vt:lpstr> Структурная динамика доходов бюджета ЗАТО Железногорск  в 2017-2018 г.г., млн. руб.</vt:lpstr>
      <vt:lpstr>   Анализ исполнения планов по доходам бюджета  ЗАТО Железногорск в 2018 году,   млн. руб.        </vt:lpstr>
      <vt:lpstr>Структурная динамика расходов бюджета  ЗАТО Железногорск в 2017-2018 г.г., млн. руб.                                                                                                                                 </vt:lpstr>
      <vt:lpstr> Анализ исполнения планов по  расходам бюджета     ЗАТО Железногорск в 2018 году,  млн. рублей</vt:lpstr>
      <vt:lpstr>Слайд 9</vt:lpstr>
    </vt:vector>
  </TitlesOfParts>
  <Company>Совет депутатов ЗАТО г. Железногорск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ЗАКЛЮЧЕНИЕ Контрольно-ревизионной службы Совета депутатов по результатам внешней проверки отчета об исполнении бюджета  ЗАТО Железногорск за 2013 год</dc:title>
  <dc:creator>Людмила А. Никитина</dc:creator>
  <cp:lastModifiedBy>Лифанов</cp:lastModifiedBy>
  <cp:revision>467</cp:revision>
  <cp:lastPrinted>2016-05-19T06:29:07Z</cp:lastPrinted>
  <dcterms:created xsi:type="dcterms:W3CDTF">2014-05-22T08:09:12Z</dcterms:created>
  <dcterms:modified xsi:type="dcterms:W3CDTF">2019-05-07T06:51:11Z</dcterms:modified>
</cp:coreProperties>
</file>